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C30159-F0A8-4724-BB30-23836DDA1F7E}">
  <a:tblStyle styleId="{4AC30159-F0A8-4724-BB30-23836DDA1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fa750de4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fa750de4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fa750de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fa750de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fa750de4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fa750de4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fa750de4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fa750de4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fa750d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fa750d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fa750de4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fa750de4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fa750de4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fa750de4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fa750de4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fa750de4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fa750de4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fa750de4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fa750de4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fa750de4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fa750d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fa750d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fa750de4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fa750de4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fa750d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fa750d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fa750de4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fa750de4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fa750de4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fa750de4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fa750de4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fa750de4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fa750de4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fa750de4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fa750de4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fa750de4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fafb561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fafb56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fafb561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fafb561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fafb561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fafb561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fa750de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fa750de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fafb5616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fafb5616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fafb561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fafb561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fafb561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fafb561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fafb5616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fafb5616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fa750de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fa750de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fa750de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bfa750de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fa750de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fa750de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fa750de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fa750de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fa750d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fa750d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fa750de4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fa750de4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Арифметика в NASM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94350"/>
            <a:ext cx="85206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Каков результат выполнения следующей программы?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86050"/>
            <a:ext cx="5438775" cy="143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3532275"/>
            <a:ext cx="85206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Очевидно, произойдет переполнение. Но как мы об этом узнаем?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Спасибо создателям x86 CPU! У нас есть специальный регистр EFLAGS!</a:t>
            </a:r>
            <a:endParaRPr/>
          </a:p>
        </p:txBody>
      </p:sp>
      <p:pic>
        <p:nvPicPr>
          <p:cNvPr id="118" name="Google Shape;118;p22" title="Happy Cat Happy Happy Cat Sticker – Happy cat Happy happy cat Happy happy happy cat – discover and share GIF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25" y="1342375"/>
            <a:ext cx="2301350" cy="23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017725"/>
            <a:ext cx="8699100" cy="3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EFLAGS – это специальный регистр, который хранит в себе 4 бита-флага: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ru" sz="1600"/>
              <a:t>ZF</a:t>
            </a:r>
            <a:r>
              <a:rPr lang="ru" sz="1600"/>
              <a:t> – Zero-flag. Выставлен в 1, если результат последней операции был 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600"/>
              <a:t>SF</a:t>
            </a:r>
            <a:r>
              <a:rPr lang="ru" sz="1600"/>
              <a:t> – Sign-flag. Выставлен в 1, если результат последней операции отрицательный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600"/>
              <a:t>CF</a:t>
            </a:r>
            <a:r>
              <a:rPr lang="ru" sz="1600"/>
              <a:t> – Carry-flag.</a:t>
            </a:r>
            <a:r>
              <a:rPr lang="ru" sz="1600"/>
              <a:t> Выставлен в 1, если в последней операции произошло беззнаковое переполнение.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600"/>
              <a:t>OF</a:t>
            </a:r>
            <a:r>
              <a:rPr lang="ru" sz="1600"/>
              <a:t> – Overflow-flag. Выставлен в 1, если в последней операции произошло знаковое переполнение.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/>
              <a:t>На флаги влияют не любые команды.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Пока мы считаем, что флаги меняются только после</a:t>
            </a:r>
            <a:br>
              <a:rPr lang="ru" sz="1600"/>
            </a:br>
            <a:r>
              <a:rPr lang="ru" sz="1600"/>
              <a:t>арифметических операций (на самом деле не только)</a:t>
            </a:r>
            <a:endParaRPr sz="1600"/>
          </a:p>
        </p:txBody>
      </p:sp>
      <p:pic>
        <p:nvPicPr>
          <p:cNvPr id="125" name="Google Shape;125;p23" title="Happy Cat Happy Happy Cat Sticker – Happy cat Happy happy cat Happy happy happy cat – discover and share GIF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75" y="3060400"/>
            <a:ext cx="1931725" cy="19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017725"/>
            <a:ext cx="60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Как поменяются флаги?</a:t>
            </a:r>
            <a:endParaRPr sz="16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7825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03400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?		CF =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?		OF = ?</a:t>
            </a:r>
            <a:endParaRPr sz="16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?		CF =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?		OF = ?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017725"/>
            <a:ext cx="60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Как поменяются флаги?</a:t>
            </a:r>
            <a:endParaRPr sz="16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7825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03400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0		CF = 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1		OF = 1</a:t>
            </a:r>
            <a:endParaRPr sz="1600"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1		CF =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0		OF = 0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017725"/>
            <a:ext cx="852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знаковое переполнение. Число было положительным, а стало отрицательным. Значит выставим флаг отриц. результата SF, флаг знакового переполнения OF</a:t>
            </a:r>
            <a:endParaRPr sz="1600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7825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03400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0		CF = 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1		OF = 1</a:t>
            </a:r>
            <a:endParaRPr sz="1600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1		CF =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0		OF = 0</a:t>
            </a:r>
            <a:endParaRPr sz="1600"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2856800"/>
            <a:ext cx="8520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беззнаковое переполнение. Результат стал 0. Значит выставим флаг нуля ZF, флаг переполнения CF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017725"/>
            <a:ext cx="852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знаковое переполнение. Число было положительным, а стало отрицательным. Значит выставим флаг отриц. результата SF, флаг знакового переполнения OF</a:t>
            </a:r>
            <a:endParaRPr sz="16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7825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03400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0		CF = 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1		OF = 1</a:t>
            </a:r>
            <a:endParaRPr sz="1600"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1		CF =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0		OF = 0</a:t>
            </a:r>
            <a:endParaRPr sz="1600"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2856800"/>
            <a:ext cx="8520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беззнаковое переполнение. Результат стал 0. Значит выставим флаг нуля ZF, флаг переполнения CF</a:t>
            </a:r>
            <a:endParaRPr sz="16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600" y="0"/>
            <a:ext cx="411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вычитания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017725"/>
            <a:ext cx="60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Как поменяются флаги?</a:t>
            </a:r>
            <a:endParaRPr sz="1600"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?		CF =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?		OF = ?</a:t>
            </a:r>
            <a:endParaRPr sz="16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8" y="1647841"/>
            <a:ext cx="5438858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?		CF =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?		OF = ?</a:t>
            </a:r>
            <a:endParaRPr sz="16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38" y="3603413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вычитания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5750475" y="1647800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0		CF = 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0		OF = 1</a:t>
            </a:r>
            <a:endParaRPr sz="16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8" y="1647841"/>
            <a:ext cx="5438858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5785650" y="3603363"/>
            <a:ext cx="2154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ZF = 0		CF =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SF = 1		OF = 0</a:t>
            </a:r>
            <a:endParaRPr sz="1600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38" y="3603413"/>
            <a:ext cx="5438775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017725"/>
            <a:ext cx="852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знаковое переполнение. </a:t>
            </a:r>
            <a:r>
              <a:rPr lang="ru" sz="1600"/>
              <a:t>Результат был отрицательным, стал положительным.</a:t>
            </a:r>
            <a:endParaRPr sz="1600"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46850" y="2973375"/>
            <a:ext cx="852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Произошло беззнаковое переполнение. Мы хотим “занять” 1, чтоб вычесть, поэтому выставляем CF (carry flag)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флагами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397800" y="1067975"/>
            <a:ext cx="834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Группа команд</a:t>
            </a:r>
            <a:r>
              <a:rPr b="1" lang="ru" sz="1800">
                <a:solidFill>
                  <a:schemeClr val="dk1"/>
                </a:solidFill>
              </a:rPr>
              <a:t> set* &lt;OP&gt;</a:t>
            </a:r>
            <a:r>
              <a:rPr lang="ru" sz="1800">
                <a:solidFill>
                  <a:schemeClr val="dk1"/>
                </a:solidFill>
              </a:rPr>
              <a:t> выставляет операнд &lt;OP&gt; в 1, если выставлен соответствующий флаг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Много других команд ориентируются на флаги, например JZ, но о них мы поговорим позже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75" y="3019000"/>
            <a:ext cx="3868850" cy="145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и метки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0177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Научившись складывать 2 + 2, перейдем к вещам для взрослых.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Функция – это просто метка, заканчивающаяся </a:t>
            </a:r>
            <a:r>
              <a:rPr b="1" lang="ru" sz="1600"/>
              <a:t>ret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Вызов функции – через </a:t>
            </a:r>
            <a:r>
              <a:rPr b="1" lang="ru" sz="1600"/>
              <a:t>call function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Как CPU понимает, куда возвращаться при ret – </a:t>
            </a:r>
            <a:r>
              <a:rPr b="1" lang="ru" sz="1600"/>
              <a:t>магия!</a:t>
            </a:r>
            <a:endParaRPr b="1" sz="1600"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30425" t="0"/>
          <a:stretch/>
        </p:blipFill>
        <p:spPr>
          <a:xfrm>
            <a:off x="312250" y="2806200"/>
            <a:ext cx="3155676" cy="181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26" y="3408538"/>
            <a:ext cx="4810125" cy="60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31"/>
          <p:cNvSpPr txBox="1"/>
          <p:nvPr/>
        </p:nvSpPr>
        <p:spPr>
          <a:xfrm>
            <a:off x="311075" y="4640375"/>
            <a:ext cx="3155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объявление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022725" y="4018150"/>
            <a:ext cx="4810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вызов из другой функции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682" y="1163136"/>
            <a:ext cx="1999617" cy="1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94350"/>
            <a:ext cx="85206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</a:t>
            </a:r>
            <a:r>
              <a:rPr lang="ru"/>
              <a:t>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</a:t>
            </a:r>
            <a:r>
              <a:rPr lang="ru"/>
              <a:t>SUB</a:t>
            </a:r>
            <a:r>
              <a:rPr lang="ru"/>
              <a:t>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</a:t>
            </a:r>
            <a:r>
              <a:rPr lang="ru"/>
              <a:t>NEG</a:t>
            </a:r>
            <a:r>
              <a:rPr lang="ru"/>
              <a:t>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и метки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0177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Научившись складывать 2 + 2, перейдем к вещам для взрослых.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Функция – это просто метка, заканчивающаяся </a:t>
            </a:r>
            <a:r>
              <a:rPr b="1" lang="ru" sz="1600"/>
              <a:t>ret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Вызов функции – через </a:t>
            </a:r>
            <a:r>
              <a:rPr b="1" lang="ru" sz="1600"/>
              <a:t>call function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/>
              <a:t>Но где тут аргументы?</a:t>
            </a:r>
            <a:endParaRPr b="1" sz="1600"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30425" t="0"/>
          <a:stretch/>
        </p:blipFill>
        <p:spPr>
          <a:xfrm>
            <a:off x="312250" y="2806200"/>
            <a:ext cx="3155676" cy="181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26" y="3408538"/>
            <a:ext cx="4810125" cy="60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32"/>
          <p:cNvSpPr txBox="1"/>
          <p:nvPr/>
        </p:nvSpPr>
        <p:spPr>
          <a:xfrm>
            <a:off x="311075" y="4640375"/>
            <a:ext cx="3155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объявление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4022725" y="4018150"/>
            <a:ext cx="4810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вызов из другой функции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682" y="1163136"/>
            <a:ext cx="1999617" cy="1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и метки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0177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Аргументы передаются через регистры.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Как именно – договоренность.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Поэтому </a:t>
            </a:r>
            <a:r>
              <a:rPr b="1" lang="ru" sz="1600"/>
              <a:t>важно писать док-стринги</a:t>
            </a:r>
            <a:r>
              <a:rPr lang="ru" sz="1600"/>
              <a:t> – краткие описания функций, в которых говорится о том, что функция ждет и в каких регистрах и какие регистры после нее замусорены</a:t>
            </a:r>
            <a:endParaRPr sz="1600"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30425" t="0"/>
          <a:stretch/>
        </p:blipFill>
        <p:spPr>
          <a:xfrm>
            <a:off x="312250" y="2806200"/>
            <a:ext cx="3155676" cy="181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26" y="3408538"/>
            <a:ext cx="4810125" cy="60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3"/>
          <p:cNvSpPr txBox="1"/>
          <p:nvPr/>
        </p:nvSpPr>
        <p:spPr>
          <a:xfrm>
            <a:off x="311075" y="4640375"/>
            <a:ext cx="3155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объявление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022725" y="4018150"/>
            <a:ext cx="4810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вызов из другой функции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и метки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11700" y="1017725"/>
            <a:ext cx="25779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Докстринги – </a:t>
            </a:r>
            <a:r>
              <a:rPr b="1" lang="ru" sz="1600"/>
              <a:t>обязательное требование к коду в ДЗ</a:t>
            </a:r>
            <a:r>
              <a:rPr lang="ru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/>
              <a:t>Формат докстрингов:</a:t>
            </a:r>
            <a:endParaRPr b="1" sz="16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Название функции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Описание функции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Что и в каких регистрах функция ожидает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Какие регистры функция портит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Что и в каких регистрах функция возвращает</a:t>
            </a:r>
            <a:endParaRPr sz="1100"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006" y="265150"/>
            <a:ext cx="5704726" cy="461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4"/>
          <p:cNvSpPr txBox="1"/>
          <p:nvPr/>
        </p:nvSpPr>
        <p:spPr>
          <a:xfrm>
            <a:off x="6430950" y="361475"/>
            <a:ext cx="193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1. Название функции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430950" y="713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2. </a:t>
            </a:r>
            <a:r>
              <a:rPr lang="ru" sz="1100">
                <a:solidFill>
                  <a:schemeClr val="dk1"/>
                </a:solidFill>
              </a:rPr>
              <a:t>Описание функции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6430950" y="10177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3. </a:t>
            </a:r>
            <a:r>
              <a:rPr lang="ru" sz="1100">
                <a:solidFill>
                  <a:schemeClr val="dk1"/>
                </a:solidFill>
              </a:rPr>
              <a:t>Что и в каких регистрах функция ожидает</a:t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4839950" y="1465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4. </a:t>
            </a:r>
            <a:r>
              <a:rPr lang="ru" sz="1100">
                <a:solidFill>
                  <a:schemeClr val="dk1"/>
                </a:solidFill>
              </a:rPr>
              <a:t>Какие регистры функция портит</a:t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4839950" y="2023050"/>
            <a:ext cx="416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5. </a:t>
            </a:r>
            <a:r>
              <a:rPr lang="ru" sz="1100">
                <a:solidFill>
                  <a:schemeClr val="dk1"/>
                </a:solidFill>
              </a:rPr>
              <a:t>Что и в каких регистрах функция возвращает</a:t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175" y="3048692"/>
            <a:ext cx="2201551" cy="17878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</a:t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373950" y="1098350"/>
            <a:ext cx="83961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Мы вспомнили сложение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Узнали про вычитани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Мы разобрались с флагами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Научились писать функции и документировать их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Теперь мы готовы к по-настоящему серьезным вещам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Умножение</a:t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373950" y="1098350"/>
            <a:ext cx="83961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112" y="1022200"/>
            <a:ext cx="5587776" cy="381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Умножение</a:t>
            </a: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373950" y="1098350"/>
            <a:ext cx="52962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MUL &lt;REG / MEM&gt; </a:t>
            </a:r>
            <a:r>
              <a:rPr lang="ru" sz="1800">
                <a:solidFill>
                  <a:schemeClr val="dk2"/>
                </a:solidFill>
              </a:rPr>
              <a:t>– умножает EAX на свой операнд и записывает результат в EDX:EAX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То есть имеем: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один операнд явный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второй – всегда регистр EAX / AX / 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Результат ложится в два регистра разом: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Нижняя половина в EAX / AX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Верхняя половина в EDX / DX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MUL</a:t>
            </a:r>
            <a:r>
              <a:rPr lang="ru" sz="1800">
                <a:solidFill>
                  <a:schemeClr val="dk2"/>
                </a:solidFill>
              </a:rPr>
              <a:t>  – беззнаковое умножение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IMUL</a:t>
            </a:r>
            <a:r>
              <a:rPr lang="ru" sz="1800">
                <a:solidFill>
                  <a:schemeClr val="dk2"/>
                </a:solidFill>
              </a:rPr>
              <a:t> – знаковое умножение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145" y="1512175"/>
            <a:ext cx="3100024" cy="21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Умножение</a:t>
            </a:r>
            <a:endParaRPr/>
          </a:p>
        </p:txBody>
      </p:sp>
      <p:graphicFrame>
        <p:nvGraphicFramePr>
          <p:cNvPr id="267" name="Google Shape;267;p38"/>
          <p:cNvGraphicFramePr/>
          <p:nvPr/>
        </p:nvGraphicFramePr>
        <p:xfrm>
          <a:off x="227750" y="10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{4AC30159-F0A8-4724-BB30-23836DDA1F7E}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74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Размер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Явный множитель,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Неявный множитель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Результат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8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reg / 8-bit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AX</a:t>
                      </a:r>
                      <a:r>
                        <a:rPr lang="ru" sz="1200"/>
                        <a:t> = AL * op8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16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reg / 16-bit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DX:AX</a:t>
                      </a:r>
                      <a:r>
                        <a:rPr lang="ru" sz="1200"/>
                        <a:t> = AX * op16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32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reg / 32-bit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EDX:EAX</a:t>
                      </a:r>
                      <a:r>
                        <a:rPr lang="ru" sz="1200"/>
                        <a:t> = EAX * op32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Умножение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77" y="2903350"/>
            <a:ext cx="7825649" cy="21196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9"/>
          <p:cNvSpPr txBox="1"/>
          <p:nvPr/>
        </p:nvSpPr>
        <p:spPr>
          <a:xfrm>
            <a:off x="659225" y="1051225"/>
            <a:ext cx="7825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Умножаем 0xFFFFFFFF * 2 = 0x1FFFFFFFE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0x1FFFFFFFE – не влезет в один регистр, поэтому нужно два: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EAX = 0xFFFFFFFE 	(нижние  4 байта)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EDX = 0x1			(верхние 4 байта)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EDX:EAX = 0x1FFFFFFFE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Деление</a:t>
            </a: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73950" y="1098350"/>
            <a:ext cx="83961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212" y="887813"/>
            <a:ext cx="5587776" cy="38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 title="pngwing.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625"/>
            <a:ext cx="3981751" cy="4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Деление</a:t>
            </a:r>
            <a:endParaRPr/>
          </a:p>
        </p:txBody>
      </p:sp>
      <p:sp>
        <p:nvSpPr>
          <p:cNvPr id="288" name="Google Shape;288;p41"/>
          <p:cNvSpPr txBox="1"/>
          <p:nvPr/>
        </p:nvSpPr>
        <p:spPr>
          <a:xfrm>
            <a:off x="373950" y="1098350"/>
            <a:ext cx="5296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DIV</a:t>
            </a:r>
            <a:r>
              <a:rPr b="1" lang="ru" sz="1800">
                <a:solidFill>
                  <a:schemeClr val="dk2"/>
                </a:solidFill>
              </a:rPr>
              <a:t> &lt;REG / MEM&gt;</a:t>
            </a:r>
            <a:r>
              <a:rPr lang="ru" sz="1800">
                <a:solidFill>
                  <a:schemeClr val="dk2"/>
                </a:solidFill>
              </a:rPr>
              <a:t> – делит </a:t>
            </a:r>
            <a:r>
              <a:rPr lang="ru" sz="1800">
                <a:solidFill>
                  <a:schemeClr val="dk1"/>
                </a:solidFill>
              </a:rPr>
              <a:t>EDX:EAX</a:t>
            </a:r>
            <a:r>
              <a:rPr lang="ru" sz="1800">
                <a:solidFill>
                  <a:schemeClr val="dk2"/>
                </a:solidFill>
              </a:rPr>
              <a:t> на свой операнд. В EAX кладет частное, в EDX – остаток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То есть имеем: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делимое – </a:t>
            </a:r>
            <a:r>
              <a:rPr lang="ru" sz="1800">
                <a:solidFill>
                  <a:schemeClr val="dk1"/>
                </a:solidFill>
              </a:rPr>
              <a:t>EDX:EAX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делитель – всегда регистр EAX / AX / 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Результат ложится в два регистра разом: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частное в EAX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остаток в EDX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DIV</a:t>
            </a:r>
            <a:r>
              <a:rPr lang="ru" sz="1800">
                <a:solidFill>
                  <a:schemeClr val="dk2"/>
                </a:solidFill>
              </a:rPr>
              <a:t>  – беззнаковое деление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IDIV</a:t>
            </a:r>
            <a:r>
              <a:rPr lang="ru" sz="1800">
                <a:solidFill>
                  <a:schemeClr val="dk2"/>
                </a:solidFill>
              </a:rPr>
              <a:t> – знаковое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9" name="Google Shape;289;p41" title="pngwing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44925" y="377850"/>
            <a:ext cx="3981751" cy="4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94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SUB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NEG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Какие ограничения наложены на OP1, OP2 и почему?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Деление</a:t>
            </a:r>
            <a:endParaRPr/>
          </a:p>
        </p:txBody>
      </p:sp>
      <p:graphicFrame>
        <p:nvGraphicFramePr>
          <p:cNvPr id="295" name="Google Shape;295;p42"/>
          <p:cNvGraphicFramePr/>
          <p:nvPr/>
        </p:nvGraphicFramePr>
        <p:xfrm>
          <a:off x="227750" y="10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{4AC30159-F0A8-4724-BB30-23836DDA1F7E}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74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Размер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Делимое</a:t>
                      </a:r>
                      <a:r>
                        <a:rPr b="1" lang="ru"/>
                        <a:t>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Делитель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Результат: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частное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остаток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8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reg / 8-bit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AL</a:t>
                      </a:r>
                      <a:r>
                        <a:rPr lang="ru" sz="1200"/>
                        <a:t> = AX / op8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AH</a:t>
                      </a:r>
                      <a:r>
                        <a:rPr lang="ru" sz="1200"/>
                        <a:t> = AX % op8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16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DX:AX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reg / 16-bit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AX</a:t>
                      </a:r>
                      <a:r>
                        <a:rPr lang="ru" sz="1200"/>
                        <a:t> = DX:AX / op16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DX</a:t>
                      </a:r>
                      <a:r>
                        <a:rPr lang="ru" sz="1200"/>
                        <a:t> = </a:t>
                      </a:r>
                      <a:r>
                        <a:rPr lang="ru" sz="1200">
                          <a:solidFill>
                            <a:schemeClr val="dk1"/>
                          </a:solidFill>
                        </a:rPr>
                        <a:t>DX:AX % op16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32 бит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EDX:EAX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reg / 32-bit mem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EAX</a:t>
                      </a:r>
                      <a:r>
                        <a:rPr lang="ru" sz="1200"/>
                        <a:t> = </a:t>
                      </a:r>
                      <a:r>
                        <a:rPr lang="ru" sz="1200">
                          <a:solidFill>
                            <a:schemeClr val="dk1"/>
                          </a:solidFill>
                        </a:rPr>
                        <a:t>EDX:EAX / op32</a:t>
                      </a:r>
                      <a:r>
                        <a:rPr lang="ru" sz="1200"/>
                        <a:t>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</a:rPr>
                        <a:t>EDX = </a:t>
                      </a:r>
                      <a:r>
                        <a:rPr lang="ru" sz="1200">
                          <a:solidFill>
                            <a:schemeClr val="dk1"/>
                          </a:solidFill>
                        </a:rPr>
                        <a:t>EDX:EAX % op32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Серьезные вещи. Деление</a:t>
            </a:r>
            <a:endParaRPr/>
          </a:p>
        </p:txBody>
      </p:sp>
      <p:sp>
        <p:nvSpPr>
          <p:cNvPr id="301" name="Google Shape;301;p43"/>
          <p:cNvSpPr txBox="1"/>
          <p:nvPr/>
        </p:nvSpPr>
        <p:spPr>
          <a:xfrm>
            <a:off x="659225" y="1051225"/>
            <a:ext cx="7825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Делим</a:t>
            </a:r>
            <a:r>
              <a:rPr lang="ru" sz="1800">
                <a:solidFill>
                  <a:schemeClr val="dk2"/>
                </a:solidFill>
              </a:rPr>
              <a:t> -20 / 3 = -3, остаток -1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IDIV </a:t>
            </a:r>
            <a:r>
              <a:rPr lang="ru" sz="1800">
                <a:solidFill>
                  <a:schemeClr val="dk1"/>
                </a:solidFill>
              </a:rPr>
              <a:t>ожидает делимое в EDX:EAX, надо знаково расширить EAX до EDX:EAX – для этого есть </a:t>
            </a:r>
            <a:r>
              <a:rPr b="1" lang="ru" sz="1800">
                <a:solidFill>
                  <a:schemeClr val="dk1"/>
                </a:solidFill>
              </a:rPr>
              <a:t>CDQ </a:t>
            </a:r>
            <a:r>
              <a:rPr lang="ru" sz="1800">
                <a:solidFill>
                  <a:schemeClr val="dk1"/>
                </a:solidFill>
              </a:rPr>
              <a:t>– Convert Dword to Qword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Других приколов нету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950" y="2966150"/>
            <a:ext cx="6128100" cy="21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Рекап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227750" y="1051225"/>
            <a:ext cx="82572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Сегодня: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sz="1800">
                <a:solidFill>
                  <a:schemeClr val="dk1"/>
                </a:solidFill>
              </a:rPr>
              <a:t>вспомнили сложение</a:t>
            </a: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sz="1800">
                <a:solidFill>
                  <a:schemeClr val="dk1"/>
                </a:solidFill>
              </a:rPr>
              <a:t>узнали про вычитание</a:t>
            </a: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sz="1800">
                <a:solidFill>
                  <a:schemeClr val="dk1"/>
                </a:solidFill>
              </a:rPr>
              <a:t>испугались умножения</a:t>
            </a: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sz="1800">
                <a:solidFill>
                  <a:schemeClr val="dk1"/>
                </a:solidFill>
              </a:rPr>
              <a:t>деление??</a:t>
            </a: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ru" sz="1800">
                <a:solidFill>
                  <a:schemeClr val="dk1"/>
                </a:solidFill>
              </a:rPr>
              <a:t>услышали</a:t>
            </a:r>
            <a:r>
              <a:rPr lang="ru" sz="1800">
                <a:solidFill>
                  <a:schemeClr val="dk1"/>
                </a:solidFill>
              </a:rPr>
              <a:t> что я </a:t>
            </a:r>
            <a:r>
              <a:rPr b="1" lang="ru" sz="1800">
                <a:solidFill>
                  <a:schemeClr val="dk1"/>
                </a:solidFill>
              </a:rPr>
              <a:t>не приму</a:t>
            </a:r>
            <a:r>
              <a:rPr lang="ru" sz="1800">
                <a:solidFill>
                  <a:schemeClr val="dk1"/>
                </a:solidFill>
              </a:rPr>
              <a:t> код </a:t>
            </a:r>
            <a:r>
              <a:rPr b="1" lang="ru" sz="1800">
                <a:solidFill>
                  <a:schemeClr val="dk1"/>
                </a:solidFill>
              </a:rPr>
              <a:t>без докстрингов</a:t>
            </a:r>
            <a:r>
              <a:rPr lang="ru" sz="1800">
                <a:solidFill>
                  <a:schemeClr val="dk1"/>
                </a:solidFill>
              </a:rPr>
              <a:t> у функций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sz="1800">
                <a:solidFill>
                  <a:schemeClr val="dk1"/>
                </a:solidFill>
              </a:rPr>
              <a:t>выучили все флаги арифметических операций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4852" l="0" r="0" t="0"/>
          <a:stretch/>
        </p:blipFill>
        <p:spPr>
          <a:xfrm>
            <a:off x="4247075" y="816925"/>
            <a:ext cx="4237876" cy="268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227750" y="47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315" name="Google Shape;315;p45" title="pngwing.com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88" y="248113"/>
            <a:ext cx="67151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94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SUB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NEG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Какие ограничения наложены на OP1, OP2 и почему?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OP1, OP2 должны быть одинакового размера.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94350"/>
            <a:ext cx="8520600" cy="3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SUB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NEG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Какие ограничения наложены на OP1, OP2 и почему?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OP1, OP2 должны быть одинакового размера.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Оба операнда не могут быть памятью одновременно.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94350"/>
            <a:ext cx="8520600" cy="3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SUB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NEG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Какие ограничения наложены на OP1, OP2 и почему?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OP1, OP2 должны быть одинакового размера.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Оба операнда не могут быть памятью одновременно. Но почему?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362" y="3800775"/>
            <a:ext cx="2081275" cy="11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Recap: Простейшие арифметические операции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94350"/>
            <a:ext cx="8520600" cy="3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сложение:</a:t>
            </a:r>
            <a:r>
              <a:rPr lang="ru"/>
              <a:t> 				ADD &lt;OP1&gt; &lt;OP2&gt;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вычитание:</a:t>
            </a:r>
            <a:r>
              <a:rPr lang="ru"/>
              <a:t> 			SUB &lt;OP1&gt; &lt;OP2&gt;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унарное отрицание:</a:t>
            </a:r>
            <a:r>
              <a:rPr lang="ru"/>
              <a:t> 	NEG &lt;OP&gt;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Какие ограничения наложены на OP1, OP2 и почему?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OP1, OP2 должны быть одинакового размера.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Оба операнда не могут быть памятью одновременно. 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Дело в кодировании команд: </a:t>
            </a:r>
            <a:r>
              <a:rPr b="1" lang="ru"/>
              <a:t>операнд с памятью занимает больше места в байткоде</a:t>
            </a:r>
            <a:r>
              <a:rPr lang="ru"/>
              <a:t>, чем любой другой. Если у команды будет два таких операнда – ее </a:t>
            </a:r>
            <a:r>
              <a:rPr b="1" lang="ru"/>
              <a:t>байткод будет слишком большой</a:t>
            </a:r>
            <a:endParaRPr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63" y="17273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94350"/>
            <a:ext cx="85206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Каков результат выполнения следующей программы?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86050"/>
            <a:ext cx="5438775" cy="143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875" y="1235053"/>
            <a:ext cx="2478325" cy="26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гранью суммы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94350"/>
            <a:ext cx="85206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Каков результат выполнения следующей программы?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86050"/>
            <a:ext cx="5438775" cy="143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875" y="1235053"/>
            <a:ext cx="2478325" cy="26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3532275"/>
            <a:ext cx="85206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Очевидно, произойдет переполнение. Но как мы об этом узнаем?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